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95" r:id="rId3"/>
    <p:sldId id="257" r:id="rId4"/>
    <p:sldId id="290" r:id="rId5"/>
    <p:sldId id="291" r:id="rId6"/>
    <p:sldId id="287" r:id="rId7"/>
    <p:sldId id="292" r:id="rId8"/>
    <p:sldId id="288" r:id="rId9"/>
    <p:sldId id="281" r:id="rId10"/>
    <p:sldId id="293" r:id="rId11"/>
    <p:sldId id="294" r:id="rId12"/>
    <p:sldId id="28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55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E443E-23A9-7E49-AF27-F4A696BE015A}" type="datetimeFigureOut">
              <a:rPr lang="en-US" smtClean="0"/>
              <a:t>27.02.16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73C54-F03C-8742-95C6-895DA3A5E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16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943E6-699B-DF41-A8D2-DAF27B181D61}" type="datetimeFigureOut">
              <a:rPr lang="en-US" smtClean="0"/>
              <a:t>27.02.16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7499-3B77-DF49-AB0A-FEBBA5F1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5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943E6-699B-DF41-A8D2-DAF27B181D61}" type="datetimeFigureOut">
              <a:rPr lang="en-US" smtClean="0"/>
              <a:t>27.02.16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7499-3B77-DF49-AB0A-FEBBA5F1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943E6-699B-DF41-A8D2-DAF27B181D61}" type="datetimeFigureOut">
              <a:rPr lang="en-US" smtClean="0"/>
              <a:t>27.02.16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7499-3B77-DF49-AB0A-FEBBA5F1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943E6-699B-DF41-A8D2-DAF27B181D61}" type="datetimeFigureOut">
              <a:rPr lang="en-US" smtClean="0"/>
              <a:t>27.02.16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7499-3B77-DF49-AB0A-FEBBA5F1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88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943E6-699B-DF41-A8D2-DAF27B181D61}" type="datetimeFigureOut">
              <a:rPr lang="en-US" smtClean="0"/>
              <a:t>27.02.16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7499-3B77-DF49-AB0A-FEBBA5F1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9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943E6-699B-DF41-A8D2-DAF27B181D61}" type="datetimeFigureOut">
              <a:rPr lang="en-US" smtClean="0"/>
              <a:t>27.02.16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7499-3B77-DF49-AB0A-FEBBA5F1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67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943E6-699B-DF41-A8D2-DAF27B181D61}" type="datetimeFigureOut">
              <a:rPr lang="en-US" smtClean="0"/>
              <a:t>27.02.16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7499-3B77-DF49-AB0A-FEBBA5F1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14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943E6-699B-DF41-A8D2-DAF27B181D61}" type="datetimeFigureOut">
              <a:rPr lang="en-US" smtClean="0"/>
              <a:t>27.02.16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7499-3B77-DF49-AB0A-FEBBA5F1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86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943E6-699B-DF41-A8D2-DAF27B181D61}" type="datetimeFigureOut">
              <a:rPr lang="en-US" smtClean="0"/>
              <a:t>27.02.16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7499-3B77-DF49-AB0A-FEBBA5F1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20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943E6-699B-DF41-A8D2-DAF27B181D61}" type="datetimeFigureOut">
              <a:rPr lang="en-US" smtClean="0"/>
              <a:t>27.02.16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7499-3B77-DF49-AB0A-FEBBA5F1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5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943E6-699B-DF41-A8D2-DAF27B181D61}" type="datetimeFigureOut">
              <a:rPr lang="en-US" smtClean="0"/>
              <a:t>27.02.16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7499-3B77-DF49-AB0A-FEBBA5F1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30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943E6-699B-DF41-A8D2-DAF27B181D61}" type="datetimeFigureOut">
              <a:rPr lang="en-US" smtClean="0"/>
              <a:t>27.02.16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97499-3B77-DF49-AB0A-FEBBA5F1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5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INTEL-C2\Disk I\АРХИВ проектов\ПРОЕКТЫ 2013\01 - Туристический кластер\ПРЕЗЕНТАЦ.материалы\Слайды\Сл 19 - ЛОГОТИП\ЛОГОТИП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366" y="4077072"/>
            <a:ext cx="2218977" cy="232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5"/>
          <p:cNvSpPr/>
          <p:nvPr/>
        </p:nvSpPr>
        <p:spPr>
          <a:xfrm>
            <a:off x="179512" y="1027332"/>
            <a:ext cx="8800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/>
                <a:ea typeface="Tahoma" panose="020B0604030504040204" pitchFamily="34" charset="0"/>
                <a:cs typeface="Times New Roman"/>
              </a:rPr>
              <a:t>ТУРИСТСКО-РЕКРЕАЦИОННЫЙ КЛАСТЕР «МУЗЕЙ СССР»</a:t>
            </a:r>
            <a:endParaRPr lang="ru-RU" sz="1600" b="1" dirty="0">
              <a:latin typeface="Times New Roman"/>
              <a:ea typeface="Tahoma" panose="020B0604030504040204" pitchFamily="34" charset="0"/>
              <a:cs typeface="Times New Roman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255712" y="2525932"/>
            <a:ext cx="8800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/>
                <a:ea typeface="Tahoma" panose="020B0604030504040204" pitchFamily="34" charset="0"/>
                <a:cs typeface="Times New Roman"/>
              </a:rPr>
              <a:t>СТРАТЕГИЧЕСКОЕ РАЗВИТИЕ ТЕРРИТОРИИ</a:t>
            </a:r>
            <a:endParaRPr lang="ru-RU" sz="1600" b="1" dirty="0">
              <a:latin typeface="Times New Roman"/>
              <a:ea typeface="Tahoma" panose="020B060403050404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916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5"/>
          <p:cNvSpPr/>
          <p:nvPr/>
        </p:nvSpPr>
        <p:spPr>
          <a:xfrm>
            <a:off x="179512" y="125632"/>
            <a:ext cx="8800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latin typeface="Times New Roman"/>
                <a:ea typeface="Tahoma" panose="020B0604030504040204" pitchFamily="34" charset="0"/>
                <a:cs typeface="Times New Roman"/>
              </a:rPr>
              <a:t>ПРЕДВАРИТЕЛЬНЫЙ МАСТЕР-ПЛАН ПРОЕКТА</a:t>
            </a:r>
            <a:endParaRPr lang="ru-RU" sz="1600" b="1" dirty="0">
              <a:latin typeface="Times New Roman"/>
              <a:ea typeface="Tahoma" panose="020B0604030504040204" pitchFamily="34" charset="0"/>
              <a:cs typeface="Times New Roman"/>
            </a:endParaRPr>
          </a:p>
        </p:txBody>
      </p:sp>
      <p:pic>
        <p:nvPicPr>
          <p:cNvPr id="5" name="Picture 4" descr="Копия Схема 2D с новыми объектами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63274" y="-659018"/>
            <a:ext cx="5810756" cy="8226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6100" y="787400"/>
            <a:ext cx="3213100" cy="673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Группа 4"/>
          <p:cNvGrpSpPr/>
          <p:nvPr/>
        </p:nvGrpSpPr>
        <p:grpSpPr>
          <a:xfrm>
            <a:off x="264791" y="6525344"/>
            <a:ext cx="1858937" cy="230832"/>
            <a:chOff x="264791" y="6525344"/>
            <a:chExt cx="1858937" cy="230832"/>
          </a:xfrm>
        </p:grpSpPr>
        <p:sp>
          <p:nvSpPr>
            <p:cNvPr id="8" name="Прямоугольник 3"/>
            <p:cNvSpPr/>
            <p:nvPr/>
          </p:nvSpPr>
          <p:spPr>
            <a:xfrm>
              <a:off x="467544" y="6525344"/>
              <a:ext cx="165618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9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64791" y="6568751"/>
              <a:ext cx="144016" cy="144018"/>
            </a:xfrm>
            <a:prstGeom prst="rect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7"/>
            <p:cNvSpPr/>
            <p:nvPr/>
          </p:nvSpPr>
          <p:spPr>
            <a:xfrm>
              <a:off x="368835" y="6599333"/>
              <a:ext cx="79944" cy="82851"/>
            </a:xfrm>
            <a:prstGeom prst="rect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Заголовок 1"/>
          <p:cNvSpPr txBox="1">
            <a:spLocks/>
          </p:cNvSpPr>
          <p:nvPr/>
        </p:nvSpPr>
        <p:spPr>
          <a:xfrm>
            <a:off x="6496423" y="6418459"/>
            <a:ext cx="2483768" cy="439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900" b="1" smtClean="0">
                <a:latin typeface="Thonburi"/>
                <a:cs typeface="Thonburi"/>
              </a:rPr>
              <a:t>Туристско-рекреационный кластер </a:t>
            </a:r>
            <a:br>
              <a:rPr lang="ru-RU" sz="900" b="1" smtClean="0">
                <a:latin typeface="Thonburi"/>
                <a:cs typeface="Thonburi"/>
              </a:rPr>
            </a:br>
            <a:r>
              <a:rPr lang="ru-RU" sz="900" b="1" smtClean="0">
                <a:solidFill>
                  <a:srgbClr val="C00000"/>
                </a:solidFill>
                <a:latin typeface="Thonburi"/>
                <a:cs typeface="Thonburi"/>
              </a:rPr>
              <a:t>МУЗЕЙ СССР </a:t>
            </a:r>
            <a:r>
              <a:rPr lang="ru-RU" sz="900" b="1" smtClean="0">
                <a:latin typeface="Thonburi"/>
                <a:cs typeface="Thonburi"/>
              </a:rPr>
              <a:t>в г. Ульяновске</a:t>
            </a:r>
            <a:endParaRPr lang="ru-RU" sz="900" b="1" dirty="0">
              <a:latin typeface="Thonburi"/>
              <a:cs typeface="Thonburi"/>
            </a:endParaRPr>
          </a:p>
        </p:txBody>
      </p:sp>
    </p:spTree>
    <p:extLst>
      <p:ext uri="{BB962C8B-B14F-4D97-AF65-F5344CB8AC3E}">
        <p14:creationId xmlns:p14="http://schemas.microsoft.com/office/powerpoint/2010/main" val="366025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5"/>
          <p:cNvSpPr/>
          <p:nvPr/>
        </p:nvSpPr>
        <p:spPr>
          <a:xfrm>
            <a:off x="179512" y="125632"/>
            <a:ext cx="8800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FF0000"/>
                </a:solidFill>
                <a:latin typeface="Times New Roman"/>
                <a:ea typeface="Tahoma" panose="020B0604030504040204" pitchFamily="34" charset="0"/>
                <a:cs typeface="Times New Roman"/>
              </a:rPr>
              <a:t>МУЗЕЙ СССР: </a:t>
            </a:r>
            <a:r>
              <a:rPr lang="ru-RU" sz="1600" b="1" dirty="0" smtClean="0">
                <a:latin typeface="Times New Roman"/>
                <a:ea typeface="Tahoma" panose="020B0604030504040204" pitchFamily="34" charset="0"/>
                <a:cs typeface="Times New Roman"/>
              </a:rPr>
              <a:t>СТРУКТУРА КЛАСТЕРА</a:t>
            </a:r>
            <a:endParaRPr lang="ru-RU" sz="1600" b="1" dirty="0">
              <a:latin typeface="Times New Roman"/>
              <a:ea typeface="Tahoma" panose="020B0604030504040204" pitchFamily="34" charset="0"/>
              <a:cs typeface="Times New Roman"/>
            </a:endParaRPr>
          </a:p>
        </p:txBody>
      </p:sp>
      <p:pic>
        <p:nvPicPr>
          <p:cNvPr id="5" name="Picture 2" descr="\\INTEL-C2\Disk I\АРХИВ проектов\ПРОЕКТЫ 2013\01 - Туристический кластер\ПРЕЗЕНТАЦ.материалы\Слайды\Сл 19 - ЛОГОТИП\ЛОГОТИП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5632"/>
            <a:ext cx="1227621" cy="128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4"/>
          <p:cNvGrpSpPr/>
          <p:nvPr/>
        </p:nvGrpSpPr>
        <p:grpSpPr>
          <a:xfrm>
            <a:off x="264791" y="6525344"/>
            <a:ext cx="1858937" cy="230832"/>
            <a:chOff x="264791" y="6525344"/>
            <a:chExt cx="1858937" cy="230832"/>
          </a:xfrm>
        </p:grpSpPr>
        <p:sp>
          <p:nvSpPr>
            <p:cNvPr id="7" name="Прямоугольник 3"/>
            <p:cNvSpPr/>
            <p:nvPr/>
          </p:nvSpPr>
          <p:spPr>
            <a:xfrm>
              <a:off x="467544" y="6525344"/>
              <a:ext cx="165618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900" dirty="0"/>
            </a:p>
          </p:txBody>
        </p:sp>
        <p:sp>
          <p:nvSpPr>
            <p:cNvPr id="8" name="Прямоугольник 8"/>
            <p:cNvSpPr/>
            <p:nvPr/>
          </p:nvSpPr>
          <p:spPr>
            <a:xfrm>
              <a:off x="264791" y="6568751"/>
              <a:ext cx="144016" cy="144018"/>
            </a:xfrm>
            <a:prstGeom prst="rect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7"/>
            <p:cNvSpPr/>
            <p:nvPr/>
          </p:nvSpPr>
          <p:spPr>
            <a:xfrm>
              <a:off x="368835" y="6599333"/>
              <a:ext cx="79944" cy="82851"/>
            </a:xfrm>
            <a:prstGeom prst="rect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496423" y="6418459"/>
            <a:ext cx="2483768" cy="439541"/>
          </a:xfrm>
        </p:spPr>
        <p:txBody>
          <a:bodyPr>
            <a:normAutofit/>
          </a:bodyPr>
          <a:lstStyle/>
          <a:p>
            <a:pPr algn="r"/>
            <a:r>
              <a:rPr lang="ru-RU" sz="900" b="1" dirty="0" smtClean="0">
                <a:latin typeface="Thonburi"/>
                <a:cs typeface="Thonburi"/>
              </a:rPr>
              <a:t>Туристско-рекреационный кластер </a:t>
            </a:r>
            <a:br>
              <a:rPr lang="ru-RU" sz="900" b="1" dirty="0" smtClean="0">
                <a:latin typeface="Thonburi"/>
                <a:cs typeface="Thonburi"/>
              </a:rPr>
            </a:br>
            <a:r>
              <a:rPr lang="ru-RU" sz="900" b="1" dirty="0" smtClean="0">
                <a:solidFill>
                  <a:srgbClr val="C00000"/>
                </a:solidFill>
                <a:latin typeface="Thonburi"/>
                <a:cs typeface="Thonburi"/>
              </a:rPr>
              <a:t>МУЗЕЙ СССР </a:t>
            </a:r>
            <a:r>
              <a:rPr lang="ru-RU" sz="900" b="1" dirty="0" smtClean="0">
                <a:latin typeface="Thonburi"/>
                <a:cs typeface="Thonburi"/>
              </a:rPr>
              <a:t>в г. Ульяновске</a:t>
            </a:r>
            <a:endParaRPr lang="ru-RU" sz="900" b="1" dirty="0">
              <a:latin typeface="Thonburi"/>
              <a:cs typeface="Thonburi"/>
            </a:endParaRPr>
          </a:p>
        </p:txBody>
      </p:sp>
      <p:sp>
        <p:nvSpPr>
          <p:cNvPr id="11" name="Прямоугольник 5"/>
          <p:cNvSpPr/>
          <p:nvPr/>
        </p:nvSpPr>
        <p:spPr>
          <a:xfrm>
            <a:off x="2039642" y="1103298"/>
            <a:ext cx="4711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/>
                <a:ea typeface="Tahoma" panose="020B0604030504040204" pitchFamily="34" charset="0"/>
                <a:cs typeface="Times New Roman"/>
              </a:rPr>
              <a:t>УПРАВЛЯЮЩАЯ КОМПАНИЯ </a:t>
            </a:r>
          </a:p>
        </p:txBody>
      </p:sp>
      <p:sp>
        <p:nvSpPr>
          <p:cNvPr id="12" name="Прямоугольник 5"/>
          <p:cNvSpPr/>
          <p:nvPr/>
        </p:nvSpPr>
        <p:spPr>
          <a:xfrm>
            <a:off x="264791" y="2791145"/>
            <a:ext cx="24784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ru-RU" sz="1600" dirty="0" smtClean="0">
                <a:latin typeface="Times New Roman"/>
                <a:ea typeface="Tahoma" panose="020B0604030504040204" pitchFamily="34" charset="0"/>
                <a:cs typeface="Times New Roman"/>
              </a:rPr>
              <a:t>Частные инвесторы. </a:t>
            </a:r>
          </a:p>
          <a:p>
            <a:pPr marL="285750" indent="-285750">
              <a:buFont typeface="Wingdings" charset="2"/>
              <a:buChar char="§"/>
            </a:pPr>
            <a:r>
              <a:rPr lang="ru-RU" sz="1600" dirty="0" smtClean="0">
                <a:latin typeface="Times New Roman"/>
                <a:ea typeface="Tahoma" panose="020B0604030504040204" pitchFamily="34" charset="0"/>
                <a:cs typeface="Times New Roman"/>
              </a:rPr>
              <a:t>ФЦП.</a:t>
            </a:r>
          </a:p>
          <a:p>
            <a:pPr marL="285750" indent="-285750">
              <a:buFont typeface="Wingdings" charset="2"/>
              <a:buChar char="§"/>
            </a:pPr>
            <a:r>
              <a:rPr lang="ru-RU" sz="1600" dirty="0" smtClean="0">
                <a:latin typeface="Times New Roman"/>
                <a:ea typeface="Tahoma" panose="020B0604030504040204" pitchFamily="34" charset="0"/>
                <a:cs typeface="Times New Roman"/>
              </a:rPr>
              <a:t>Банковское финансирование. </a:t>
            </a:r>
          </a:p>
          <a:p>
            <a:pPr marL="285750" indent="-285750">
              <a:buFont typeface="Wingdings" charset="2"/>
              <a:buChar char="§"/>
            </a:pPr>
            <a:r>
              <a:rPr lang="ru-RU" sz="1600" dirty="0" smtClean="0">
                <a:latin typeface="Times New Roman"/>
                <a:ea typeface="Tahoma" panose="020B0604030504040204" pitchFamily="34" charset="0"/>
                <a:cs typeface="Times New Roman"/>
              </a:rPr>
              <a:t>Закрытый фонд недвижимости.</a:t>
            </a:r>
          </a:p>
          <a:p>
            <a:pPr marL="285750" indent="-285750">
              <a:buFont typeface="Wingdings" charset="2"/>
              <a:buChar char="§"/>
            </a:pPr>
            <a:r>
              <a:rPr lang="ru-RU" sz="1600" dirty="0" smtClean="0">
                <a:latin typeface="Times New Roman"/>
                <a:ea typeface="Tahoma" panose="020B0604030504040204" pitchFamily="34" charset="0"/>
                <a:cs typeface="Times New Roman"/>
              </a:rPr>
              <a:t>Выпуск ценных бумаг.</a:t>
            </a:r>
          </a:p>
          <a:p>
            <a:pPr marL="285750" indent="-285750">
              <a:buFont typeface="Wingdings" charset="2"/>
              <a:buChar char="§"/>
            </a:pPr>
            <a:r>
              <a:rPr lang="ru-RU" sz="1600" dirty="0" smtClean="0">
                <a:latin typeface="Times New Roman"/>
                <a:ea typeface="Tahoma" panose="020B0604030504040204" pitchFamily="34" charset="0"/>
                <a:cs typeface="Times New Roman"/>
              </a:rPr>
              <a:t>Программа комплексной поддержки проекта.</a:t>
            </a:r>
          </a:p>
        </p:txBody>
      </p:sp>
      <p:sp>
        <p:nvSpPr>
          <p:cNvPr id="15" name="Прямоугольник 5"/>
          <p:cNvSpPr/>
          <p:nvPr/>
        </p:nvSpPr>
        <p:spPr>
          <a:xfrm>
            <a:off x="2743200" y="1759754"/>
            <a:ext cx="3175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/>
                <a:ea typeface="Tahoma" panose="020B0604030504040204" pitchFamily="34" charset="0"/>
                <a:cs typeface="Times New Roman"/>
              </a:rPr>
              <a:t>ИМУЩЕСТВЕННЫЙ КОМПЛЕКС</a:t>
            </a:r>
            <a:endParaRPr lang="ru-RU" sz="1600" b="1" dirty="0">
              <a:latin typeface="Times New Roman"/>
              <a:ea typeface="Tahoma" panose="020B0604030504040204" pitchFamily="34" charset="0"/>
              <a:cs typeface="Times New Roman"/>
            </a:endParaRPr>
          </a:p>
        </p:txBody>
      </p:sp>
      <p:sp>
        <p:nvSpPr>
          <p:cNvPr id="16" name="Прямоугольник 5"/>
          <p:cNvSpPr/>
          <p:nvPr/>
        </p:nvSpPr>
        <p:spPr>
          <a:xfrm>
            <a:off x="264792" y="1896454"/>
            <a:ext cx="1970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/>
                <a:ea typeface="Tahoma" panose="020B0604030504040204" pitchFamily="34" charset="0"/>
                <a:cs typeface="Times New Roman"/>
              </a:rPr>
              <a:t>ИНВЕСТИЦИИ</a:t>
            </a:r>
            <a:endParaRPr lang="ru-RU" sz="1600" b="1" dirty="0">
              <a:latin typeface="Times New Roman"/>
              <a:ea typeface="Tahoma" panose="020B0604030504040204" pitchFamily="34" charset="0"/>
              <a:cs typeface="Times New Roman"/>
            </a:endParaRPr>
          </a:p>
        </p:txBody>
      </p:sp>
      <p:sp>
        <p:nvSpPr>
          <p:cNvPr id="17" name="Прямоугольник 5"/>
          <p:cNvSpPr/>
          <p:nvPr/>
        </p:nvSpPr>
        <p:spPr>
          <a:xfrm>
            <a:off x="6751342" y="1909250"/>
            <a:ext cx="2228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/>
                <a:ea typeface="Tahoma" panose="020B0604030504040204" pitchFamily="34" charset="0"/>
                <a:cs typeface="Times New Roman"/>
              </a:rPr>
              <a:t>УПРАВЛЕНИЕ</a:t>
            </a:r>
            <a:endParaRPr lang="ru-RU" sz="1600" b="1" dirty="0">
              <a:latin typeface="Times New Roman"/>
              <a:ea typeface="Tahoma" panose="020B0604030504040204" pitchFamily="34" charset="0"/>
              <a:cs typeface="Times New Roman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64791" y="2552700"/>
            <a:ext cx="8574409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5"/>
          <p:cNvSpPr/>
          <p:nvPr/>
        </p:nvSpPr>
        <p:spPr>
          <a:xfrm>
            <a:off x="6515099" y="2689545"/>
            <a:ext cx="2478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ru-RU" sz="1600" dirty="0">
                <a:latin typeface="Times New Roman"/>
                <a:ea typeface="Tahoma" panose="020B0604030504040204" pitchFamily="34" charset="0"/>
                <a:cs typeface="Times New Roman"/>
              </a:rPr>
              <a:t>Операционные компании</a:t>
            </a:r>
            <a:r>
              <a:rPr lang="ru-RU" sz="1600" dirty="0" smtClean="0">
                <a:latin typeface="Times New Roman"/>
                <a:ea typeface="Tahoma" panose="020B0604030504040204" pitchFamily="34" charset="0"/>
                <a:cs typeface="Times New Roman"/>
              </a:rPr>
              <a:t>.</a:t>
            </a:r>
          </a:p>
          <a:p>
            <a:pPr marL="285750" indent="-285750">
              <a:buFont typeface="Wingdings" charset="2"/>
              <a:buChar char="§"/>
            </a:pPr>
            <a:r>
              <a:rPr lang="ru-RU" sz="1600" dirty="0" smtClean="0">
                <a:latin typeface="Times New Roman"/>
                <a:ea typeface="Tahoma" panose="020B0604030504040204" pitchFamily="34" charset="0"/>
                <a:cs typeface="Times New Roman"/>
              </a:rPr>
              <a:t>Бизнес-инкубатор. </a:t>
            </a:r>
          </a:p>
          <a:p>
            <a:pPr marL="285750" indent="-285750">
              <a:buFont typeface="Wingdings" charset="2"/>
              <a:buChar char="§"/>
            </a:pPr>
            <a:r>
              <a:rPr lang="ru-RU" sz="1600" dirty="0" smtClean="0">
                <a:latin typeface="Times New Roman"/>
                <a:ea typeface="Tahoma" panose="020B0604030504040204" pitchFamily="34" charset="0"/>
                <a:cs typeface="Times New Roman"/>
              </a:rPr>
              <a:t>Подчиненные управляющие компании. </a:t>
            </a:r>
          </a:p>
        </p:txBody>
      </p:sp>
      <p:sp>
        <p:nvSpPr>
          <p:cNvPr id="25" name="Прямоугольник 5"/>
          <p:cNvSpPr/>
          <p:nvPr/>
        </p:nvSpPr>
        <p:spPr>
          <a:xfrm>
            <a:off x="3198491" y="2791145"/>
            <a:ext cx="24784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ru-RU" sz="1600" dirty="0" smtClean="0">
                <a:latin typeface="Times New Roman"/>
                <a:ea typeface="Tahoma" panose="020B0604030504040204" pitchFamily="34" charset="0"/>
                <a:cs typeface="Times New Roman"/>
              </a:rPr>
              <a:t>Защита муниципальной собственности. </a:t>
            </a:r>
          </a:p>
          <a:p>
            <a:pPr marL="285750" indent="-285750">
              <a:buFont typeface="Wingdings" charset="2"/>
              <a:buChar char="§"/>
            </a:pPr>
            <a:r>
              <a:rPr lang="ru-RU" sz="1600" dirty="0" smtClean="0">
                <a:latin typeface="Times New Roman"/>
                <a:ea typeface="Tahoma" panose="020B0604030504040204" pitchFamily="34" charset="0"/>
                <a:cs typeface="Times New Roman"/>
              </a:rPr>
              <a:t>Защита интересов частных инвесторов. </a:t>
            </a:r>
          </a:p>
          <a:p>
            <a:pPr marL="285750" indent="-285750">
              <a:buFont typeface="Wingdings" charset="2"/>
              <a:buChar char="§"/>
            </a:pPr>
            <a:r>
              <a:rPr lang="ru-RU" sz="1600" dirty="0" smtClean="0">
                <a:latin typeface="Times New Roman"/>
                <a:ea typeface="Tahoma" panose="020B0604030504040204" pitchFamily="34" charset="0"/>
                <a:cs typeface="Times New Roman"/>
              </a:rPr>
              <a:t>Организация ГЧП. </a:t>
            </a:r>
          </a:p>
          <a:p>
            <a:pPr marL="285750" indent="-285750">
              <a:buFontTx/>
              <a:buChar char="-"/>
            </a:pPr>
            <a:endParaRPr lang="ru-RU" sz="1600" dirty="0">
              <a:latin typeface="Times New Roman"/>
              <a:ea typeface="Tahoma" panose="020B0604030504040204" pitchFamily="34" charset="0"/>
              <a:cs typeface="Times New Roman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111028" y="1562905"/>
            <a:ext cx="431766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519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INTEL-C2\Disk I\АРХИВ проектов\ПРОЕКТЫ 2013\01 - Туристический кластер\ПРЕЗЕНТАЦ.материалы\Слайды\Сл 19 - ЛОГОТИП\ЛОГОТИП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366" y="4077072"/>
            <a:ext cx="2218977" cy="232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048545" y="1103642"/>
            <a:ext cx="6788646" cy="4690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latin typeface="Times New Roman"/>
                <a:cs typeface="Times New Roman"/>
              </a:rPr>
              <a:t>Контакты:</a:t>
            </a:r>
          </a:p>
          <a:p>
            <a:pPr marL="0" indent="0">
              <a:buNone/>
            </a:pPr>
            <a:endParaRPr lang="ru-RU" sz="1800" dirty="0" smtClean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ru-RU" sz="1800" dirty="0" smtClean="0">
                <a:latin typeface="Times New Roman"/>
                <a:cs typeface="Times New Roman"/>
              </a:rPr>
              <a:t>Елизавета Мартынова</a:t>
            </a:r>
          </a:p>
          <a:p>
            <a:pPr marL="0" indent="0" algn="ctr">
              <a:buNone/>
            </a:pPr>
            <a:r>
              <a:rPr lang="ru-RU" sz="1800" dirty="0" smtClean="0">
                <a:latin typeface="Times New Roman"/>
                <a:cs typeface="Times New Roman"/>
              </a:rPr>
              <a:t>Директор Управляющей компании туристско-рекреационного кластера «Музей СССР»</a:t>
            </a:r>
          </a:p>
          <a:p>
            <a:pPr marL="0" indent="0" algn="ctr">
              <a:buNone/>
            </a:pPr>
            <a:r>
              <a:rPr lang="en-US" sz="1800" dirty="0" err="1" smtClean="0">
                <a:latin typeface="Times New Roman"/>
                <a:cs typeface="Times New Roman"/>
              </a:rPr>
              <a:t>director@lengorki.ru</a:t>
            </a:r>
            <a:endParaRPr lang="ru-RU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ru-RU" sz="1800" dirty="0" smtClean="0">
                <a:latin typeface="Times New Roman"/>
                <a:cs typeface="Times New Roman"/>
              </a:rPr>
              <a:t>+7 903 231 08 54</a:t>
            </a:r>
          </a:p>
        </p:txBody>
      </p:sp>
    </p:spTree>
    <p:extLst>
      <p:ext uri="{BB962C8B-B14F-4D97-AF65-F5344CB8AC3E}">
        <p14:creationId xmlns:p14="http://schemas.microsoft.com/office/powerpoint/2010/main" val="3808689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Intel-c2\мои документы\ПРОЕКТЫ 2015\2015-06 ЭП - Ленинские горки\Дополнительные материалы\Справочная информация\Глобус\Россия,Китай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b="15172"/>
          <a:stretch/>
        </p:blipFill>
        <p:spPr bwMode="auto">
          <a:xfrm>
            <a:off x="0" y="536216"/>
            <a:ext cx="6108939" cy="632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16056" y="327427"/>
            <a:ext cx="40775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1400" dirty="0">
                <a:solidFill>
                  <a:srgbClr val="820101"/>
                </a:solidFill>
                <a:latin typeface="Impact" pitchFamily="34" charset="0"/>
                <a:ea typeface="PMingLiU" pitchFamily="18" charset="-120"/>
                <a:cs typeface="Times New Roman" pitchFamily="18" charset="0"/>
              </a:rPr>
              <a:t>					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83668" y="3893116"/>
            <a:ext cx="1250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Impact" pitchFamily="34" charset="0"/>
                <a:ea typeface="PMingLiU" pitchFamily="18" charset="-120"/>
                <a:cs typeface="Times New Roman" pitchFamily="18" charset="0"/>
              </a:rPr>
              <a:t>Ульяновск</a:t>
            </a:r>
            <a:endParaRPr lang="ru-RU" dirty="0">
              <a:solidFill>
                <a:schemeClr val="bg1"/>
              </a:solidFill>
              <a:latin typeface="Impact" pitchFamily="34" charset="0"/>
              <a:ea typeface="PMingLiU" pitchFamily="18" charset="-12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932040" y="5949280"/>
            <a:ext cx="3969886" cy="764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ТУРИСТСКО-РЕКРЕАЦИОННЫЙ</a:t>
            </a:r>
          </a:p>
          <a:p>
            <a:pPr algn="r"/>
            <a:r>
              <a:rPr lang="ru-RU" sz="1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КЛАСТЕР «МУЗЕЙ СССР»</a:t>
            </a:r>
          </a:p>
          <a:p>
            <a:pPr algn="r"/>
            <a:r>
              <a:rPr lang="ru-RU" sz="1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УЛЬЯНОВСК, </a:t>
            </a:r>
            <a:r>
              <a:rPr lang="ru-RU" sz="1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</a:t>
            </a:r>
            <a:endParaRPr lang="ru-RU" sz="1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48984" y="3072795"/>
            <a:ext cx="1635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Impact" pitchFamily="34" charset="0"/>
                <a:ea typeface="PMingLiU" pitchFamily="18" charset="-120"/>
                <a:cs typeface="Times New Roman" pitchFamily="18" charset="0"/>
              </a:rPr>
              <a:t>ЭКСПЕРИМЕНТА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52120" y="1763524"/>
            <a:ext cx="939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Impact" pitchFamily="34" charset="0"/>
                <a:ea typeface="PMingLiU" pitchFamily="18" charset="-120"/>
                <a:cs typeface="Times New Roman" pitchFamily="18" charset="0"/>
              </a:rPr>
              <a:t>НАРОДА</a:t>
            </a:r>
            <a:endParaRPr lang="ru-RU" dirty="0">
              <a:solidFill>
                <a:srgbClr val="FF0000"/>
              </a:solidFill>
              <a:latin typeface="Impact" pitchFamily="34" charset="0"/>
              <a:ea typeface="PMingLiU" pitchFamily="18" charset="-12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12160" y="2420888"/>
            <a:ext cx="106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Impact" pitchFamily="34" charset="0"/>
                <a:ea typeface="PMingLiU" pitchFamily="18" charset="-120"/>
                <a:cs typeface="Times New Roman" pitchFamily="18" charset="0"/>
              </a:rPr>
              <a:t>ИМПЕРИИ</a:t>
            </a:r>
            <a:endParaRPr lang="ru-RU" dirty="0">
              <a:solidFill>
                <a:srgbClr val="FF0000"/>
              </a:solidFill>
              <a:latin typeface="Impact" pitchFamily="34" charset="0"/>
              <a:ea typeface="PMingLiU" pitchFamily="18" charset="-12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3059668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  <a:latin typeface="Impact" pitchFamily="34" charset="0"/>
                <a:ea typeface="PMingLiU" pitchFamily="18" charset="-120"/>
                <a:cs typeface="Times New Roman" pitchFamily="18" charset="0"/>
              </a:rPr>
              <a:t>ВЕЛИКОГО</a:t>
            </a:r>
            <a:r>
              <a:rPr lang="ru-RU" dirty="0">
                <a:solidFill>
                  <a:srgbClr val="C00000"/>
                </a:solidFill>
                <a:latin typeface="Impact" pitchFamily="34" charset="0"/>
                <a:ea typeface="PMingLiU" pitchFamily="18" charset="-12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26993" y="2442373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  <a:latin typeface="Impact" pitchFamily="34" charset="0"/>
                <a:ea typeface="PMingLiU" pitchFamily="18" charset="-120"/>
                <a:cs typeface="Times New Roman" pitchFamily="18" charset="0"/>
              </a:rPr>
              <a:t>ВЕЛИКОЙ</a:t>
            </a:r>
            <a:endParaRPr lang="ru-RU" sz="1400" dirty="0">
              <a:solidFill>
                <a:srgbClr val="FF0000"/>
              </a:solidFill>
              <a:latin typeface="Impact" pitchFamily="34" charset="0"/>
              <a:ea typeface="PMingLiU" pitchFamily="18" charset="-12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08105" y="1794302"/>
            <a:ext cx="9268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  <a:latin typeface="Impact" pitchFamily="34" charset="0"/>
                <a:ea typeface="PMingLiU" pitchFamily="18" charset="-120"/>
                <a:cs typeface="Times New Roman" pitchFamily="18" charset="0"/>
              </a:rPr>
              <a:t>ВЕЛИКОГО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03092" y="1124744"/>
            <a:ext cx="2214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  <a:latin typeface="Impact" pitchFamily="34" charset="0"/>
                <a:ea typeface="PMingLiU" pitchFamily="18" charset="-120"/>
                <a:cs typeface="Times New Roman" pitchFamily="18" charset="0"/>
              </a:rPr>
              <a:t> МЕМОРИАЛ  ВЕЛИКОЙ  ИДЕИ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73864" y="327426"/>
            <a:ext cx="34506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Impact" pitchFamily="34" charset="0"/>
                <a:ea typeface="PMingLiU" pitchFamily="18" charset="-120"/>
              </a:rPr>
              <a:t>Музей СССР</a:t>
            </a:r>
            <a:r>
              <a:rPr lang="ru-RU" sz="4400" dirty="0">
                <a:solidFill>
                  <a:srgbClr val="FF0000"/>
                </a:solidFill>
                <a:latin typeface="Impact" pitchFamily="34" charset="0"/>
                <a:ea typeface="PMingLiU" pitchFamily="18" charset="-120"/>
                <a:cs typeface="Times New Roman" pitchFamily="18" charset="0"/>
              </a:rPr>
              <a:t> 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49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5"/>
          <p:cNvSpPr/>
          <p:nvPr/>
        </p:nvSpPr>
        <p:spPr>
          <a:xfrm>
            <a:off x="179512" y="125632"/>
            <a:ext cx="8800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latin typeface="Times New Roman"/>
                <a:ea typeface="Tahoma" panose="020B0604030504040204" pitchFamily="34" charset="0"/>
                <a:cs typeface="Times New Roman"/>
              </a:rPr>
              <a:t>ПРЕДВАРИТЕЛЬНЫЙ МАСТЕР-ПЛАН ПРОЕКТА</a:t>
            </a:r>
            <a:endParaRPr lang="ru-RU" sz="1600" b="1" dirty="0">
              <a:latin typeface="Times New Roman"/>
              <a:ea typeface="Tahoma" panose="020B0604030504040204" pitchFamily="34" charset="0"/>
              <a:cs typeface="Times New Roman"/>
            </a:endParaRPr>
          </a:p>
        </p:txBody>
      </p:sp>
      <p:pic>
        <p:nvPicPr>
          <p:cNvPr id="5" name="Picture 4" descr="Копия Схема 2D с новыми объектами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63274" y="-659018"/>
            <a:ext cx="5810756" cy="8226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6100" y="787400"/>
            <a:ext cx="3213100" cy="673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Группа 4"/>
          <p:cNvGrpSpPr/>
          <p:nvPr/>
        </p:nvGrpSpPr>
        <p:grpSpPr>
          <a:xfrm>
            <a:off x="264791" y="6525344"/>
            <a:ext cx="1858937" cy="230832"/>
            <a:chOff x="264791" y="6525344"/>
            <a:chExt cx="1858937" cy="230832"/>
          </a:xfrm>
        </p:grpSpPr>
        <p:sp>
          <p:nvSpPr>
            <p:cNvPr id="8" name="Прямоугольник 3"/>
            <p:cNvSpPr/>
            <p:nvPr/>
          </p:nvSpPr>
          <p:spPr>
            <a:xfrm>
              <a:off x="467544" y="6525344"/>
              <a:ext cx="165618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9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64791" y="6568751"/>
              <a:ext cx="144016" cy="144018"/>
            </a:xfrm>
            <a:prstGeom prst="rect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7"/>
            <p:cNvSpPr/>
            <p:nvPr/>
          </p:nvSpPr>
          <p:spPr>
            <a:xfrm>
              <a:off x="368835" y="6599333"/>
              <a:ext cx="79944" cy="82851"/>
            </a:xfrm>
            <a:prstGeom prst="rect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Заголовок 1"/>
          <p:cNvSpPr txBox="1">
            <a:spLocks/>
          </p:cNvSpPr>
          <p:nvPr/>
        </p:nvSpPr>
        <p:spPr>
          <a:xfrm>
            <a:off x="6496423" y="6418459"/>
            <a:ext cx="2483768" cy="439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900" b="1" smtClean="0">
                <a:latin typeface="Thonburi"/>
                <a:cs typeface="Thonburi"/>
              </a:rPr>
              <a:t>Туристско-рекреационный кластер </a:t>
            </a:r>
            <a:br>
              <a:rPr lang="ru-RU" sz="900" b="1" smtClean="0">
                <a:latin typeface="Thonburi"/>
                <a:cs typeface="Thonburi"/>
              </a:rPr>
            </a:br>
            <a:r>
              <a:rPr lang="ru-RU" sz="900" b="1" smtClean="0">
                <a:solidFill>
                  <a:srgbClr val="C00000"/>
                </a:solidFill>
                <a:latin typeface="Thonburi"/>
                <a:cs typeface="Thonburi"/>
              </a:rPr>
              <a:t>МУЗЕЙ СССР </a:t>
            </a:r>
            <a:r>
              <a:rPr lang="ru-RU" sz="900" b="1" smtClean="0">
                <a:latin typeface="Thonburi"/>
                <a:cs typeface="Thonburi"/>
              </a:rPr>
              <a:t>в г. Ульяновске</a:t>
            </a:r>
            <a:endParaRPr lang="ru-RU" sz="900" b="1" dirty="0">
              <a:latin typeface="Thonburi"/>
              <a:cs typeface="Thonburi"/>
            </a:endParaRPr>
          </a:p>
        </p:txBody>
      </p:sp>
    </p:spTree>
    <p:extLst>
      <p:ext uri="{BB962C8B-B14F-4D97-AF65-F5344CB8AC3E}">
        <p14:creationId xmlns:p14="http://schemas.microsoft.com/office/powerpoint/2010/main" val="2548908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96423" y="6418459"/>
            <a:ext cx="2483768" cy="439541"/>
          </a:xfrm>
        </p:spPr>
        <p:txBody>
          <a:bodyPr>
            <a:normAutofit/>
          </a:bodyPr>
          <a:lstStyle/>
          <a:p>
            <a:pPr algn="r"/>
            <a:r>
              <a:rPr lang="ru-RU" sz="900" b="1" dirty="0" smtClean="0">
                <a:latin typeface="Thonburi"/>
                <a:cs typeface="Thonburi"/>
              </a:rPr>
              <a:t>Туристско-рекреационный кластер </a:t>
            </a:r>
            <a:br>
              <a:rPr lang="ru-RU" sz="900" b="1" dirty="0" smtClean="0">
                <a:latin typeface="Thonburi"/>
                <a:cs typeface="Thonburi"/>
              </a:rPr>
            </a:br>
            <a:r>
              <a:rPr lang="ru-RU" sz="900" b="1" dirty="0" smtClean="0">
                <a:solidFill>
                  <a:srgbClr val="C00000"/>
                </a:solidFill>
                <a:latin typeface="Thonburi"/>
                <a:cs typeface="Thonburi"/>
              </a:rPr>
              <a:t>МУЗЕЙ СССР </a:t>
            </a:r>
            <a:r>
              <a:rPr lang="ru-RU" sz="900" b="1" dirty="0" smtClean="0">
                <a:latin typeface="Thonburi"/>
                <a:cs typeface="Thonburi"/>
              </a:rPr>
              <a:t>в г. Ульяновске</a:t>
            </a:r>
            <a:endParaRPr lang="ru-RU" sz="900" b="1" dirty="0">
              <a:latin typeface="Thonburi"/>
              <a:cs typeface="Thonburi"/>
            </a:endParaRPr>
          </a:p>
        </p:txBody>
      </p:sp>
      <p:pic>
        <p:nvPicPr>
          <p:cNvPr id="5" name="Picture 2" descr="\\INTEL-C2\Disk I\АРХИВ проектов\ПРОЕКТЫ 2013\01 - Туристический кластер\ПРЕЗЕНТАЦ.материалы\Слайды\Сл 19 - ЛОГОТИП\ЛОГОТИП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67" y="6418459"/>
            <a:ext cx="416934" cy="43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SC01539 гз†бвЃ™ К®а£®І®®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5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472 Ѓбв†в™® †ађп≠б™Ѓ© °•б•§™®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99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85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ретушь васюки_Fo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228"/>
            <a:ext cx="4513394" cy="2540372"/>
          </a:xfrm>
          <a:prstGeom prst="rect">
            <a:avLst/>
          </a:prstGeom>
        </p:spPr>
      </p:pic>
      <p:pic>
        <p:nvPicPr>
          <p:cNvPr id="5" name="Picture 4" descr="васюки-2_Fo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27" y="1498228"/>
            <a:ext cx="4516217" cy="2540372"/>
          </a:xfrm>
          <a:prstGeom prst="rect">
            <a:avLst/>
          </a:prstGeom>
        </p:spPr>
      </p:pic>
      <p:grpSp>
        <p:nvGrpSpPr>
          <p:cNvPr id="6" name="Группа 4"/>
          <p:cNvGrpSpPr/>
          <p:nvPr/>
        </p:nvGrpSpPr>
        <p:grpSpPr>
          <a:xfrm>
            <a:off x="264791" y="6525344"/>
            <a:ext cx="1858937" cy="230832"/>
            <a:chOff x="264791" y="6525344"/>
            <a:chExt cx="1858937" cy="230832"/>
          </a:xfrm>
        </p:grpSpPr>
        <p:sp>
          <p:nvSpPr>
            <p:cNvPr id="7" name="Прямоугольник 3"/>
            <p:cNvSpPr/>
            <p:nvPr/>
          </p:nvSpPr>
          <p:spPr>
            <a:xfrm>
              <a:off x="467544" y="6525344"/>
              <a:ext cx="165618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900" dirty="0"/>
            </a:p>
          </p:txBody>
        </p:sp>
        <p:sp>
          <p:nvSpPr>
            <p:cNvPr id="8" name="Прямоугольник 8"/>
            <p:cNvSpPr/>
            <p:nvPr/>
          </p:nvSpPr>
          <p:spPr>
            <a:xfrm>
              <a:off x="264791" y="6568751"/>
              <a:ext cx="144016" cy="144018"/>
            </a:xfrm>
            <a:prstGeom prst="rect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7"/>
            <p:cNvSpPr/>
            <p:nvPr/>
          </p:nvSpPr>
          <p:spPr>
            <a:xfrm>
              <a:off x="368835" y="6599333"/>
              <a:ext cx="79944" cy="82851"/>
            </a:xfrm>
            <a:prstGeom prst="rect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496423" y="6418459"/>
            <a:ext cx="2483768" cy="439541"/>
          </a:xfrm>
        </p:spPr>
        <p:txBody>
          <a:bodyPr>
            <a:normAutofit/>
          </a:bodyPr>
          <a:lstStyle/>
          <a:p>
            <a:pPr algn="r"/>
            <a:r>
              <a:rPr lang="ru-RU" sz="900" b="1" dirty="0" smtClean="0">
                <a:latin typeface="Thonburi"/>
                <a:cs typeface="Thonburi"/>
              </a:rPr>
              <a:t>Туристско-рекреационный кластер </a:t>
            </a:r>
            <a:br>
              <a:rPr lang="ru-RU" sz="900" b="1" dirty="0" smtClean="0">
                <a:latin typeface="Thonburi"/>
                <a:cs typeface="Thonburi"/>
              </a:rPr>
            </a:br>
            <a:r>
              <a:rPr lang="ru-RU" sz="900" b="1" dirty="0" smtClean="0">
                <a:solidFill>
                  <a:srgbClr val="C00000"/>
                </a:solidFill>
                <a:latin typeface="Thonburi"/>
                <a:cs typeface="Thonburi"/>
              </a:rPr>
              <a:t>МУЗЕЙ СССР </a:t>
            </a:r>
            <a:r>
              <a:rPr lang="ru-RU" sz="900" b="1" dirty="0" smtClean="0">
                <a:latin typeface="Thonburi"/>
                <a:cs typeface="Thonburi"/>
              </a:rPr>
              <a:t>в г. Ульяновске</a:t>
            </a:r>
            <a:endParaRPr lang="ru-RU" sz="900" b="1" dirty="0">
              <a:latin typeface="Thonburi"/>
              <a:cs typeface="Thonburi"/>
            </a:endParaRPr>
          </a:p>
        </p:txBody>
      </p:sp>
      <p:sp>
        <p:nvSpPr>
          <p:cNvPr id="11" name="Прямоугольник 5"/>
          <p:cNvSpPr/>
          <p:nvPr/>
        </p:nvSpPr>
        <p:spPr>
          <a:xfrm>
            <a:off x="179512" y="125632"/>
            <a:ext cx="8800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FF0000"/>
                </a:solidFill>
                <a:latin typeface="Times New Roman"/>
                <a:ea typeface="Tahoma" panose="020B0604030504040204" pitchFamily="34" charset="0"/>
                <a:cs typeface="Times New Roman"/>
              </a:rPr>
              <a:t>МУЗЕЙ СССР: </a:t>
            </a:r>
            <a:r>
              <a:rPr lang="ru-RU" sz="1600" b="1" dirty="0" smtClean="0">
                <a:latin typeface="Times New Roman"/>
                <a:ea typeface="Tahoma" panose="020B0604030504040204" pitchFamily="34" charset="0"/>
                <a:cs typeface="Times New Roman"/>
              </a:rPr>
              <a:t>ТЕМАТИЧЕСКИЙ ПАРК</a:t>
            </a:r>
            <a:endParaRPr lang="ru-RU" sz="1600" b="1" dirty="0">
              <a:latin typeface="Times New Roman"/>
              <a:ea typeface="Tahoma" panose="020B0604030504040204" pitchFamily="34" charset="0"/>
              <a:cs typeface="Times New Roman"/>
            </a:endParaRPr>
          </a:p>
        </p:txBody>
      </p:sp>
      <p:pic>
        <p:nvPicPr>
          <p:cNvPr id="12" name="Picture 2" descr="\\INTEL-C2\Disk I\АРХИВ проектов\ПРОЕКТЫ 2013\01 - Туристический кластер\ПРЕЗЕНТАЦ.материалы\Слайды\Сл 19 - ЛОГОТИП\ЛОГОТИП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5632"/>
            <a:ext cx="1227621" cy="128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10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спорт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46" y="1466531"/>
            <a:ext cx="4482254" cy="2521268"/>
          </a:xfrm>
          <a:prstGeom prst="rect">
            <a:avLst/>
          </a:prstGeom>
        </p:spPr>
      </p:pic>
      <p:pic>
        <p:nvPicPr>
          <p:cNvPr id="5" name="Picture 4" descr="ретушь спорт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1" y="1466531"/>
            <a:ext cx="4483365" cy="2521269"/>
          </a:xfrm>
          <a:prstGeom prst="rect">
            <a:avLst/>
          </a:prstGeom>
        </p:spPr>
      </p:pic>
      <p:grpSp>
        <p:nvGrpSpPr>
          <p:cNvPr id="6" name="Группа 4"/>
          <p:cNvGrpSpPr/>
          <p:nvPr/>
        </p:nvGrpSpPr>
        <p:grpSpPr>
          <a:xfrm>
            <a:off x="264791" y="6525344"/>
            <a:ext cx="1858937" cy="230832"/>
            <a:chOff x="264791" y="6525344"/>
            <a:chExt cx="1858937" cy="230832"/>
          </a:xfrm>
        </p:grpSpPr>
        <p:sp>
          <p:nvSpPr>
            <p:cNvPr id="7" name="Прямоугольник 3"/>
            <p:cNvSpPr/>
            <p:nvPr/>
          </p:nvSpPr>
          <p:spPr>
            <a:xfrm>
              <a:off x="467544" y="6525344"/>
              <a:ext cx="165618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900" dirty="0"/>
            </a:p>
          </p:txBody>
        </p:sp>
        <p:sp>
          <p:nvSpPr>
            <p:cNvPr id="8" name="Прямоугольник 8"/>
            <p:cNvSpPr/>
            <p:nvPr/>
          </p:nvSpPr>
          <p:spPr>
            <a:xfrm>
              <a:off x="264791" y="6568751"/>
              <a:ext cx="144016" cy="144018"/>
            </a:xfrm>
            <a:prstGeom prst="rect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7"/>
            <p:cNvSpPr/>
            <p:nvPr/>
          </p:nvSpPr>
          <p:spPr>
            <a:xfrm>
              <a:off x="368835" y="6599333"/>
              <a:ext cx="79944" cy="82851"/>
            </a:xfrm>
            <a:prstGeom prst="rect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496423" y="6418459"/>
            <a:ext cx="2483768" cy="439541"/>
          </a:xfrm>
        </p:spPr>
        <p:txBody>
          <a:bodyPr>
            <a:normAutofit/>
          </a:bodyPr>
          <a:lstStyle/>
          <a:p>
            <a:pPr algn="r"/>
            <a:r>
              <a:rPr lang="ru-RU" sz="900" b="1" dirty="0" smtClean="0">
                <a:latin typeface="Thonburi"/>
                <a:cs typeface="Thonburi"/>
              </a:rPr>
              <a:t>Туристско-рекреационный кластер </a:t>
            </a:r>
            <a:br>
              <a:rPr lang="ru-RU" sz="900" b="1" dirty="0" smtClean="0">
                <a:latin typeface="Thonburi"/>
                <a:cs typeface="Thonburi"/>
              </a:rPr>
            </a:br>
            <a:r>
              <a:rPr lang="ru-RU" sz="900" b="1" dirty="0" smtClean="0">
                <a:solidFill>
                  <a:srgbClr val="C00000"/>
                </a:solidFill>
                <a:latin typeface="Thonburi"/>
                <a:cs typeface="Thonburi"/>
              </a:rPr>
              <a:t>МУЗЕЙ СССР </a:t>
            </a:r>
            <a:r>
              <a:rPr lang="ru-RU" sz="900" b="1" dirty="0" smtClean="0">
                <a:latin typeface="Thonburi"/>
                <a:cs typeface="Thonburi"/>
              </a:rPr>
              <a:t>в г. Ульяновске</a:t>
            </a:r>
            <a:endParaRPr lang="ru-RU" sz="900" b="1" dirty="0">
              <a:latin typeface="Thonburi"/>
              <a:cs typeface="Thonburi"/>
            </a:endParaRPr>
          </a:p>
        </p:txBody>
      </p:sp>
      <p:sp>
        <p:nvSpPr>
          <p:cNvPr id="11" name="Прямоугольник 5"/>
          <p:cNvSpPr/>
          <p:nvPr/>
        </p:nvSpPr>
        <p:spPr>
          <a:xfrm>
            <a:off x="179512" y="125632"/>
            <a:ext cx="8800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FF0000"/>
                </a:solidFill>
                <a:latin typeface="Times New Roman"/>
                <a:ea typeface="Tahoma" panose="020B0604030504040204" pitchFamily="34" charset="0"/>
                <a:cs typeface="Times New Roman"/>
              </a:rPr>
              <a:t>МУЗЕЙ СССР: </a:t>
            </a:r>
            <a:r>
              <a:rPr lang="ru-RU" sz="1600" b="1" dirty="0" smtClean="0">
                <a:latin typeface="Times New Roman"/>
                <a:ea typeface="Tahoma" panose="020B0604030504040204" pitchFamily="34" charset="0"/>
                <a:cs typeface="Times New Roman"/>
              </a:rPr>
              <a:t>СПОРТИВНО-РЕКРЕАЦИОННЫЙ КОНТУР ПРОЕКТА</a:t>
            </a:r>
            <a:endParaRPr lang="ru-RU" sz="1600" b="1" dirty="0">
              <a:latin typeface="Times New Roman"/>
              <a:ea typeface="Tahoma" panose="020B0604030504040204" pitchFamily="34" charset="0"/>
              <a:cs typeface="Times New Roman"/>
            </a:endParaRPr>
          </a:p>
        </p:txBody>
      </p:sp>
      <p:pic>
        <p:nvPicPr>
          <p:cNvPr id="12" name="Picture 2" descr="\\INTEL-C2\Disk I\АРХИВ проектов\ПРОЕКТЫ 2013\01 - Туристический кластер\ПРЕЗЕНТАЦ.материалы\Слайды\Сл 19 - ЛОГОТИП\ЛОГОТИП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5632"/>
            <a:ext cx="1227621" cy="128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22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14" y="1638548"/>
            <a:ext cx="4447382" cy="2501652"/>
          </a:xfrm>
          <a:prstGeom prst="rect">
            <a:avLst/>
          </a:prstGeom>
        </p:spPr>
      </p:pic>
      <p:pic>
        <p:nvPicPr>
          <p:cNvPr id="6" name="Picture 5" descr="v1_Fo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0" y="1638548"/>
            <a:ext cx="4447382" cy="2501652"/>
          </a:xfrm>
          <a:prstGeom prst="rect">
            <a:avLst/>
          </a:prstGeom>
        </p:spPr>
      </p:pic>
      <p:grpSp>
        <p:nvGrpSpPr>
          <p:cNvPr id="7" name="Группа 4"/>
          <p:cNvGrpSpPr/>
          <p:nvPr/>
        </p:nvGrpSpPr>
        <p:grpSpPr>
          <a:xfrm>
            <a:off x="264791" y="6525344"/>
            <a:ext cx="1858937" cy="230832"/>
            <a:chOff x="264791" y="6525344"/>
            <a:chExt cx="1858937" cy="230832"/>
          </a:xfrm>
        </p:grpSpPr>
        <p:sp>
          <p:nvSpPr>
            <p:cNvPr id="8" name="Прямоугольник 3"/>
            <p:cNvSpPr/>
            <p:nvPr/>
          </p:nvSpPr>
          <p:spPr>
            <a:xfrm>
              <a:off x="467544" y="6525344"/>
              <a:ext cx="165618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9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64791" y="6568751"/>
              <a:ext cx="144016" cy="144018"/>
            </a:xfrm>
            <a:prstGeom prst="rect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7"/>
            <p:cNvSpPr/>
            <p:nvPr/>
          </p:nvSpPr>
          <p:spPr>
            <a:xfrm>
              <a:off x="368835" y="6599333"/>
              <a:ext cx="79944" cy="82851"/>
            </a:xfrm>
            <a:prstGeom prst="rect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496423" y="6418459"/>
            <a:ext cx="2483768" cy="439541"/>
          </a:xfrm>
        </p:spPr>
        <p:txBody>
          <a:bodyPr>
            <a:normAutofit/>
          </a:bodyPr>
          <a:lstStyle/>
          <a:p>
            <a:pPr algn="r"/>
            <a:r>
              <a:rPr lang="ru-RU" sz="900" b="1" dirty="0" smtClean="0">
                <a:latin typeface="Thonburi"/>
                <a:cs typeface="Thonburi"/>
              </a:rPr>
              <a:t>Туристско-рекреационный кластер </a:t>
            </a:r>
            <a:br>
              <a:rPr lang="ru-RU" sz="900" b="1" dirty="0" smtClean="0">
                <a:latin typeface="Thonburi"/>
                <a:cs typeface="Thonburi"/>
              </a:rPr>
            </a:br>
            <a:r>
              <a:rPr lang="ru-RU" sz="900" b="1" dirty="0" smtClean="0">
                <a:solidFill>
                  <a:srgbClr val="C00000"/>
                </a:solidFill>
                <a:latin typeface="Thonburi"/>
                <a:cs typeface="Thonburi"/>
              </a:rPr>
              <a:t>МУЗЕЙ СССР </a:t>
            </a:r>
            <a:r>
              <a:rPr lang="ru-RU" sz="900" b="1" dirty="0" smtClean="0">
                <a:latin typeface="Thonburi"/>
                <a:cs typeface="Thonburi"/>
              </a:rPr>
              <a:t>в г. Ульяновске</a:t>
            </a:r>
            <a:endParaRPr lang="ru-RU" sz="900" b="1" dirty="0">
              <a:latin typeface="Thonburi"/>
              <a:cs typeface="Thonburi"/>
            </a:endParaRPr>
          </a:p>
        </p:txBody>
      </p:sp>
      <p:sp>
        <p:nvSpPr>
          <p:cNvPr id="12" name="Прямоугольник 5"/>
          <p:cNvSpPr/>
          <p:nvPr/>
        </p:nvSpPr>
        <p:spPr>
          <a:xfrm>
            <a:off x="179512" y="125632"/>
            <a:ext cx="8800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FF0000"/>
                </a:solidFill>
                <a:latin typeface="Times New Roman"/>
                <a:ea typeface="Tahoma" panose="020B0604030504040204" pitchFamily="34" charset="0"/>
                <a:cs typeface="Times New Roman"/>
              </a:rPr>
              <a:t>МУЗЕЙ СССР: </a:t>
            </a:r>
            <a:r>
              <a:rPr lang="ru-RU" sz="1600" b="1" dirty="0" smtClean="0">
                <a:latin typeface="Times New Roman"/>
                <a:ea typeface="Tahoma" panose="020B0604030504040204" pitchFamily="34" charset="0"/>
                <a:cs typeface="Times New Roman"/>
              </a:rPr>
              <a:t>РЕКОНСТРУКЦИЯ ГОСТИНИЧНОГО ФОНДА</a:t>
            </a:r>
            <a:endParaRPr lang="ru-RU" sz="1600" b="1" dirty="0">
              <a:latin typeface="Times New Roman"/>
              <a:ea typeface="Tahoma" panose="020B0604030504040204" pitchFamily="34" charset="0"/>
              <a:cs typeface="Times New Roman"/>
            </a:endParaRPr>
          </a:p>
        </p:txBody>
      </p:sp>
      <p:pic>
        <p:nvPicPr>
          <p:cNvPr id="13" name="Picture 2" descr="\\INTEL-C2\Disk I\АРХИВ проектов\ПРОЕКТЫ 2013\01 - Туристический кластер\ПРЕЗЕНТАЦ.материалы\Слайды\Сл 19 - ЛОГОТИП\ЛОГОТИП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5632"/>
            <a:ext cx="1227621" cy="128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36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5"/>
          <p:cNvSpPr/>
          <p:nvPr/>
        </p:nvSpPr>
        <p:spPr>
          <a:xfrm>
            <a:off x="3003527" y="125632"/>
            <a:ext cx="5976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latin typeface="Times New Roman"/>
                <a:ea typeface="Tahoma" panose="020B0604030504040204" pitchFamily="34" charset="0"/>
                <a:cs typeface="Times New Roman"/>
              </a:rPr>
              <a:t>КОНТУРЫ И ФОРМАТЫ ПРОЕКТА</a:t>
            </a:r>
            <a:endParaRPr lang="ru-RU" sz="1600" b="1" dirty="0">
              <a:latin typeface="Times New Roman"/>
              <a:ea typeface="Tahoma" panose="020B0604030504040204" pitchFamily="34" charset="0"/>
              <a:cs typeface="Times New Roman"/>
            </a:endParaRPr>
          </a:p>
        </p:txBody>
      </p:sp>
      <p:pic>
        <p:nvPicPr>
          <p:cNvPr id="5" name="Picture 2" descr="\\INTEL-C2\Disk I\АРХИВ проектов\ПРОЕКТЫ 2013\01 - Туристический кластер\ПРЕЗЕНТАЦ.материалы\Слайды\Сл 19 - ЛОГОТИП\ЛОГОТИП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1" y="684337"/>
            <a:ext cx="2002953" cy="210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4"/>
          <p:cNvGrpSpPr/>
          <p:nvPr/>
        </p:nvGrpSpPr>
        <p:grpSpPr>
          <a:xfrm>
            <a:off x="264791" y="6525344"/>
            <a:ext cx="1858937" cy="230832"/>
            <a:chOff x="264791" y="6525344"/>
            <a:chExt cx="1858937" cy="230832"/>
          </a:xfrm>
        </p:grpSpPr>
        <p:sp>
          <p:nvSpPr>
            <p:cNvPr id="7" name="Прямоугольник 3"/>
            <p:cNvSpPr/>
            <p:nvPr/>
          </p:nvSpPr>
          <p:spPr>
            <a:xfrm>
              <a:off x="467544" y="6525344"/>
              <a:ext cx="165618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900" dirty="0"/>
            </a:p>
          </p:txBody>
        </p:sp>
        <p:sp>
          <p:nvSpPr>
            <p:cNvPr id="8" name="Прямоугольник 8"/>
            <p:cNvSpPr/>
            <p:nvPr/>
          </p:nvSpPr>
          <p:spPr>
            <a:xfrm>
              <a:off x="264791" y="6568751"/>
              <a:ext cx="144016" cy="144018"/>
            </a:xfrm>
            <a:prstGeom prst="rect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7"/>
            <p:cNvSpPr/>
            <p:nvPr/>
          </p:nvSpPr>
          <p:spPr>
            <a:xfrm>
              <a:off x="368835" y="6599333"/>
              <a:ext cx="79944" cy="82851"/>
            </a:xfrm>
            <a:prstGeom prst="rect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23533" y="667826"/>
            <a:ext cx="3437467" cy="280076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/>
                <a:cs typeface="Times New Roman"/>
              </a:rPr>
              <a:t>В содержательном наполнении проект имеет три основных контура: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b="1" dirty="0" smtClean="0">
                <a:latin typeface="Times New Roman"/>
                <a:cs typeface="Times New Roman"/>
              </a:rPr>
              <a:t>Музейный контур.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b="1" dirty="0" smtClean="0">
                <a:latin typeface="Times New Roman"/>
                <a:cs typeface="Times New Roman"/>
              </a:rPr>
              <a:t>Спортивный контур.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b="1" dirty="0" smtClean="0">
                <a:latin typeface="Times New Roman"/>
                <a:cs typeface="Times New Roman"/>
              </a:rPr>
              <a:t>Тематический парк. </a:t>
            </a:r>
          </a:p>
          <a:p>
            <a:pPr marL="285750" indent="-285750">
              <a:buFontTx/>
              <a:buChar char="-"/>
            </a:pPr>
            <a:endParaRPr lang="ru-RU" sz="1100" dirty="0" smtClean="0">
              <a:latin typeface="Times New Roman"/>
              <a:cs typeface="Times New Roman"/>
            </a:endParaRPr>
          </a:p>
          <a:p>
            <a:r>
              <a:rPr lang="ru-RU" sz="1100" dirty="0" smtClean="0">
                <a:latin typeface="Times New Roman"/>
                <a:cs typeface="Times New Roman"/>
              </a:rPr>
              <a:t>Каждый из них выполняет якорную</a:t>
            </a:r>
            <a:r>
              <a:rPr lang="en-US" sz="1100" dirty="0" smtClean="0">
                <a:latin typeface="Times New Roman"/>
                <a:cs typeface="Times New Roman"/>
              </a:rPr>
              <a:t> </a:t>
            </a:r>
            <a:r>
              <a:rPr lang="ru-RU" sz="1100" dirty="0" smtClean="0">
                <a:latin typeface="Times New Roman"/>
                <a:cs typeface="Times New Roman"/>
              </a:rPr>
              <a:t>функцию для соответствующей части целевой аудитории. Каждый блок из перечисленных выше является важным для обеспечения комплексности и синергетичности проекта. </a:t>
            </a:r>
          </a:p>
          <a:p>
            <a:endParaRPr lang="ru-RU" sz="1100" dirty="0">
              <a:latin typeface="Times New Roman"/>
              <a:cs typeface="Times New Roman"/>
            </a:endParaRPr>
          </a:p>
          <a:p>
            <a:r>
              <a:rPr lang="ru-RU" sz="1100" dirty="0" smtClean="0">
                <a:latin typeface="Times New Roman"/>
                <a:cs typeface="Times New Roman"/>
              </a:rPr>
              <a:t>Второстепенные смысловые блоки проекта: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dirty="0" smtClean="0">
                <a:latin typeface="Times New Roman"/>
                <a:cs typeface="Times New Roman"/>
              </a:rPr>
              <a:t>Оздоровительный. 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dirty="0" smtClean="0">
                <a:latin typeface="Times New Roman"/>
                <a:cs typeface="Times New Roman"/>
              </a:rPr>
              <a:t>Образовательный.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dirty="0" smtClean="0">
                <a:latin typeface="Times New Roman"/>
                <a:cs typeface="Times New Roman"/>
              </a:rPr>
              <a:t>Социальный.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2721" y="667826"/>
            <a:ext cx="3369039" cy="313932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/>
                <a:cs typeface="Times New Roman"/>
              </a:rPr>
              <a:t>В проекте создаются новые форматы: </a:t>
            </a:r>
          </a:p>
          <a:p>
            <a:pPr marL="228600" indent="-228600">
              <a:buAutoNum type="arabicPeriod"/>
            </a:pPr>
            <a:r>
              <a:rPr lang="ru-RU" sz="11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Институт реальных ценностей. </a:t>
            </a:r>
            <a:r>
              <a:rPr lang="ru-RU" sz="1100" dirty="0" smtClean="0">
                <a:latin typeface="Times New Roman"/>
                <a:cs typeface="Times New Roman"/>
              </a:rPr>
              <a:t>Клуб, объединяющий лидеров общественно-политических движений, </a:t>
            </a:r>
            <a:r>
              <a:rPr lang="ru-RU" sz="1100" dirty="0">
                <a:latin typeface="Times New Roman"/>
                <a:cs typeface="Times New Roman"/>
              </a:rPr>
              <a:t>лидеров сферы образования, науки и </a:t>
            </a:r>
            <a:r>
              <a:rPr lang="ru-RU" sz="1100" dirty="0" smtClean="0">
                <a:latin typeface="Times New Roman"/>
                <a:cs typeface="Times New Roman"/>
              </a:rPr>
              <a:t>культуры стран СНГ. Объединение вокруг ценностей, выведенных на первый план в СССР: образование, трудовые отношения, медицинское и социальное обеспечение, вопросы здоровья нации, профилактическое здравоохранение, физическая и спортивная подготовка населения, ценности семьи, всестороннее развитие личности.</a:t>
            </a:r>
          </a:p>
          <a:p>
            <a:pPr marL="228600" indent="-228600">
              <a:buAutoNum type="arabicPeriod"/>
            </a:pPr>
            <a:r>
              <a:rPr lang="ru-RU" sz="11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Международная академия туризма и сервиса </a:t>
            </a:r>
            <a:r>
              <a:rPr lang="ru-RU" sz="1100" dirty="0" smtClean="0">
                <a:latin typeface="Times New Roman"/>
                <a:cs typeface="Times New Roman"/>
              </a:rPr>
              <a:t>с филиалами в странах СНГ. </a:t>
            </a:r>
          </a:p>
          <a:p>
            <a:pPr marL="228600" indent="-228600">
              <a:buAutoNum type="arabicPeriod"/>
            </a:pPr>
            <a:r>
              <a:rPr lang="ru-RU" sz="1100" b="1" dirty="0">
                <a:solidFill>
                  <a:srgbClr val="FF0000"/>
                </a:solidFill>
                <a:latin typeface="Times New Roman"/>
                <a:cs typeface="Times New Roman"/>
              </a:rPr>
              <a:t>Международная </a:t>
            </a:r>
            <a:r>
              <a:rPr lang="ru-RU" sz="11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система сертификации </a:t>
            </a:r>
            <a:r>
              <a:rPr lang="ru-RU" sz="1100" dirty="0" smtClean="0">
                <a:latin typeface="Times New Roman"/>
                <a:cs typeface="Times New Roman"/>
              </a:rPr>
              <a:t>компетенций специалистов, работающих в сфере туризма и сервиса (на основе </a:t>
            </a:r>
            <a:r>
              <a:rPr lang="ru-RU" sz="1100" dirty="0" err="1" smtClean="0">
                <a:latin typeface="Times New Roman"/>
                <a:cs typeface="Times New Roman"/>
              </a:rPr>
              <a:t>компетентностного</a:t>
            </a:r>
            <a:r>
              <a:rPr lang="ru-RU" sz="1100" dirty="0" smtClean="0">
                <a:latin typeface="Times New Roman"/>
                <a:cs typeface="Times New Roman"/>
              </a:rPr>
              <a:t> подхода).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8968" y="3631139"/>
            <a:ext cx="4466166" cy="246221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/>
                <a:cs typeface="Times New Roman"/>
              </a:rPr>
              <a:t>Основные объекты благоустройства / реконструкции / капитального строительства:</a:t>
            </a:r>
          </a:p>
          <a:p>
            <a:r>
              <a:rPr lang="ru-RU" sz="1100" dirty="0" smtClean="0">
                <a:latin typeface="Times New Roman"/>
                <a:cs typeface="Times New Roman"/>
              </a:rPr>
              <a:t>Музейно</a:t>
            </a:r>
            <a:r>
              <a:rPr lang="ru-RU" sz="1100" dirty="0">
                <a:latin typeface="Times New Roman"/>
                <a:cs typeface="Times New Roman"/>
              </a:rPr>
              <a:t>-историческая </a:t>
            </a:r>
            <a:r>
              <a:rPr lang="ru-RU" sz="1100" dirty="0" smtClean="0">
                <a:latin typeface="Times New Roman"/>
                <a:cs typeface="Times New Roman"/>
              </a:rPr>
              <a:t>часть.</a:t>
            </a:r>
            <a:endParaRPr lang="ru-RU" sz="1100" dirty="0">
              <a:latin typeface="Times New Roman"/>
              <a:cs typeface="Times New Roman"/>
            </a:endParaRPr>
          </a:p>
          <a:p>
            <a:r>
              <a:rPr lang="ru-RU" sz="1100" dirty="0" smtClean="0">
                <a:latin typeface="Times New Roman"/>
                <a:cs typeface="Times New Roman"/>
              </a:rPr>
              <a:t>Создание и благоустройство набережной.</a:t>
            </a:r>
            <a:endParaRPr lang="ru-RU" sz="1100" dirty="0">
              <a:latin typeface="Times New Roman"/>
              <a:cs typeface="Times New Roman"/>
            </a:endParaRPr>
          </a:p>
          <a:p>
            <a:r>
              <a:rPr lang="ru-RU" sz="1100" dirty="0" smtClean="0">
                <a:latin typeface="Times New Roman"/>
                <a:cs typeface="Times New Roman"/>
              </a:rPr>
              <a:t>Строительство причала.</a:t>
            </a:r>
            <a:endParaRPr lang="ru-RU" sz="1100" dirty="0">
              <a:latin typeface="Times New Roman"/>
              <a:cs typeface="Times New Roman"/>
            </a:endParaRPr>
          </a:p>
          <a:p>
            <a:r>
              <a:rPr lang="ru-RU" sz="1100" dirty="0">
                <a:latin typeface="Times New Roman"/>
                <a:cs typeface="Times New Roman"/>
              </a:rPr>
              <a:t>Благоустройство Парка дружбы </a:t>
            </a:r>
            <a:r>
              <a:rPr lang="ru-RU" sz="1100" dirty="0" smtClean="0">
                <a:latin typeface="Times New Roman"/>
                <a:cs typeface="Times New Roman"/>
              </a:rPr>
              <a:t>народов.</a:t>
            </a:r>
            <a:endParaRPr lang="ru-RU" sz="1100" dirty="0">
              <a:latin typeface="Times New Roman"/>
              <a:cs typeface="Times New Roman"/>
            </a:endParaRPr>
          </a:p>
          <a:p>
            <a:r>
              <a:rPr lang="ru-RU" sz="1100" dirty="0">
                <a:latin typeface="Times New Roman"/>
                <a:cs typeface="Times New Roman"/>
              </a:rPr>
              <a:t>Тематический парк «Музей СССР</a:t>
            </a:r>
            <a:r>
              <a:rPr lang="ru-RU" sz="1100" dirty="0" smtClean="0">
                <a:latin typeface="Times New Roman"/>
                <a:cs typeface="Times New Roman"/>
              </a:rPr>
              <a:t>». </a:t>
            </a:r>
          </a:p>
          <a:p>
            <a:r>
              <a:rPr lang="ru-RU" sz="1100" dirty="0">
                <a:latin typeface="Times New Roman"/>
                <a:cs typeface="Times New Roman"/>
              </a:rPr>
              <a:t>Благоустройство центрального пляжа</a:t>
            </a:r>
            <a:r>
              <a:rPr lang="ru-RU" sz="11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ru-RU" sz="1100" dirty="0" smtClean="0">
                <a:latin typeface="Times New Roman"/>
                <a:cs typeface="Times New Roman"/>
              </a:rPr>
              <a:t>Спортивная гостиница.</a:t>
            </a:r>
            <a:endParaRPr lang="ru-RU" sz="1100" dirty="0">
              <a:latin typeface="Times New Roman"/>
              <a:cs typeface="Times New Roman"/>
            </a:endParaRPr>
          </a:p>
          <a:p>
            <a:r>
              <a:rPr lang="ru-RU" sz="1100" dirty="0">
                <a:latin typeface="Times New Roman"/>
                <a:cs typeface="Times New Roman"/>
              </a:rPr>
              <a:t>Центр водных видов </a:t>
            </a:r>
            <a:r>
              <a:rPr lang="ru-RU" sz="1100" dirty="0" smtClean="0">
                <a:latin typeface="Times New Roman"/>
                <a:cs typeface="Times New Roman"/>
              </a:rPr>
              <a:t>спорта.</a:t>
            </a:r>
            <a:endParaRPr lang="ru-RU" sz="1100" dirty="0">
              <a:latin typeface="Times New Roman"/>
              <a:cs typeface="Times New Roman"/>
            </a:endParaRPr>
          </a:p>
          <a:p>
            <a:r>
              <a:rPr lang="ru-RU" sz="1100" dirty="0" smtClean="0">
                <a:latin typeface="Times New Roman"/>
                <a:cs typeface="Times New Roman"/>
              </a:rPr>
              <a:t>Парковки </a:t>
            </a:r>
            <a:r>
              <a:rPr lang="ru-RU" sz="1100" dirty="0">
                <a:latin typeface="Times New Roman"/>
                <a:cs typeface="Times New Roman"/>
              </a:rPr>
              <a:t>для туристических </a:t>
            </a:r>
            <a:r>
              <a:rPr lang="ru-RU" sz="1100" dirty="0" smtClean="0">
                <a:latin typeface="Times New Roman"/>
                <a:cs typeface="Times New Roman"/>
              </a:rPr>
              <a:t>автобусов. </a:t>
            </a:r>
          </a:p>
          <a:p>
            <a:r>
              <a:rPr lang="ru-RU" sz="1100" dirty="0" smtClean="0">
                <a:latin typeface="Times New Roman"/>
                <a:cs typeface="Times New Roman"/>
              </a:rPr>
              <a:t>Объекты </a:t>
            </a:r>
            <a:r>
              <a:rPr lang="ru-RU" sz="1100" dirty="0">
                <a:latin typeface="Times New Roman"/>
                <a:cs typeface="Times New Roman"/>
              </a:rPr>
              <a:t>социальной и спортивной </a:t>
            </a:r>
            <a:r>
              <a:rPr lang="ru-RU" sz="1100" dirty="0" smtClean="0">
                <a:latin typeface="Times New Roman"/>
                <a:cs typeface="Times New Roman"/>
              </a:rPr>
              <a:t>инфраструктуры.</a:t>
            </a:r>
            <a:endParaRPr lang="ru-RU" sz="1100" dirty="0">
              <a:latin typeface="Times New Roman"/>
              <a:cs typeface="Times New Roman"/>
            </a:endParaRPr>
          </a:p>
          <a:p>
            <a:r>
              <a:rPr lang="ru-RU" sz="1100" dirty="0" err="1">
                <a:latin typeface="Times New Roman"/>
                <a:cs typeface="Times New Roman"/>
              </a:rPr>
              <a:t>Апарт</a:t>
            </a:r>
            <a:r>
              <a:rPr lang="ru-RU" sz="1100" dirty="0">
                <a:latin typeface="Times New Roman"/>
                <a:cs typeface="Times New Roman"/>
              </a:rPr>
              <a:t>-</a:t>
            </a:r>
            <a:r>
              <a:rPr lang="ru-RU" sz="1100" dirty="0" smtClean="0">
                <a:latin typeface="Times New Roman"/>
                <a:cs typeface="Times New Roman"/>
              </a:rPr>
              <a:t>отель.</a:t>
            </a:r>
            <a:endParaRPr lang="ru-RU" sz="1100" dirty="0">
              <a:latin typeface="Times New Roman"/>
              <a:cs typeface="Times New Roman"/>
            </a:endParaRPr>
          </a:p>
          <a:p>
            <a:r>
              <a:rPr lang="ru-RU" sz="1100" dirty="0">
                <a:latin typeface="Times New Roman"/>
                <a:cs typeface="Times New Roman"/>
              </a:rPr>
              <a:t>Банный </a:t>
            </a:r>
            <a:r>
              <a:rPr lang="ru-RU" sz="1100" dirty="0" smtClean="0">
                <a:latin typeface="Times New Roman"/>
                <a:cs typeface="Times New Roman"/>
              </a:rPr>
              <a:t>комплекс, фитнес</a:t>
            </a:r>
            <a:r>
              <a:rPr lang="ru-RU" sz="1100" dirty="0">
                <a:latin typeface="Times New Roman"/>
                <a:cs typeface="Times New Roman"/>
              </a:rPr>
              <a:t>-</a:t>
            </a:r>
            <a:r>
              <a:rPr lang="ru-RU" sz="1100" dirty="0" smtClean="0">
                <a:latin typeface="Times New Roman"/>
                <a:cs typeface="Times New Roman"/>
              </a:rPr>
              <a:t>центр.</a:t>
            </a:r>
            <a:endParaRPr lang="ru-RU" sz="1100" dirty="0">
              <a:latin typeface="Times New Roman"/>
              <a:cs typeface="Times New Roman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902200" y="3959567"/>
            <a:ext cx="4099560" cy="1852815"/>
          </a:xfrm>
          <a:noFill/>
          <a:ln>
            <a:solidFill>
              <a:schemeClr val="tx1"/>
            </a:solidFill>
            <a:prstDash val="dash"/>
          </a:ln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1100" b="1" dirty="0">
                <a:latin typeface="Times New Roman"/>
                <a:cs typeface="Times New Roman"/>
              </a:rPr>
              <a:t>Направления развития инфраструктуры туризма на территории базирования </a:t>
            </a:r>
            <a:r>
              <a:rPr lang="ru-RU" sz="1100" b="1" dirty="0" smtClean="0">
                <a:latin typeface="Times New Roman"/>
                <a:cs typeface="Times New Roman"/>
              </a:rPr>
              <a:t>кластера:</a:t>
            </a:r>
          </a:p>
          <a:p>
            <a:pPr marL="0" indent="0">
              <a:buNone/>
            </a:pPr>
            <a:r>
              <a:rPr lang="ru-RU" sz="1100" dirty="0" smtClean="0">
                <a:latin typeface="Times New Roman"/>
                <a:cs typeface="Times New Roman"/>
              </a:rPr>
              <a:t>Развитие </a:t>
            </a:r>
            <a:r>
              <a:rPr lang="ru-RU" sz="1100" dirty="0">
                <a:latin typeface="Times New Roman"/>
                <a:cs typeface="Times New Roman"/>
              </a:rPr>
              <a:t>транспортной инфраструктуры.</a:t>
            </a:r>
          </a:p>
          <a:p>
            <a:pPr marL="0" indent="0">
              <a:buNone/>
            </a:pPr>
            <a:r>
              <a:rPr lang="ru-RU" sz="1100" dirty="0">
                <a:latin typeface="Times New Roman"/>
                <a:cs typeface="Times New Roman"/>
              </a:rPr>
              <a:t>Развитие спортивной инфраструктуры. </a:t>
            </a:r>
          </a:p>
          <a:p>
            <a:pPr marL="0" indent="0">
              <a:buNone/>
            </a:pPr>
            <a:r>
              <a:rPr lang="ru-RU" sz="1100" dirty="0">
                <a:latin typeface="Times New Roman"/>
                <a:cs typeface="Times New Roman"/>
              </a:rPr>
              <a:t>Развитие системы объектов показа (музейной инфраструктуры). </a:t>
            </a:r>
          </a:p>
          <a:p>
            <a:pPr marL="0" indent="0">
              <a:buNone/>
            </a:pPr>
            <a:r>
              <a:rPr lang="ru-RU" sz="1100" dirty="0">
                <a:latin typeface="Times New Roman"/>
                <a:cs typeface="Times New Roman"/>
              </a:rPr>
              <a:t>Развитие гостиничной инфраструктуры.</a:t>
            </a:r>
          </a:p>
          <a:p>
            <a:pPr marL="0" indent="0">
              <a:buNone/>
            </a:pPr>
            <a:r>
              <a:rPr lang="ru-RU" sz="1100" dirty="0">
                <a:latin typeface="Times New Roman"/>
                <a:cs typeface="Times New Roman"/>
              </a:rPr>
              <a:t>Развитие инфраструктуры общественного питания.</a:t>
            </a:r>
          </a:p>
          <a:p>
            <a:pPr marL="0" indent="0">
              <a:buNone/>
            </a:pPr>
            <a:r>
              <a:rPr lang="ru-RU" sz="1100" dirty="0">
                <a:latin typeface="Times New Roman"/>
                <a:cs typeface="Times New Roman"/>
              </a:rPr>
              <a:t>Развитие инфраструктуры торговли.</a:t>
            </a:r>
          </a:p>
          <a:p>
            <a:pPr marL="0" indent="0">
              <a:buNone/>
            </a:pPr>
            <a:r>
              <a:rPr lang="ru-RU" sz="1100" dirty="0">
                <a:latin typeface="Times New Roman"/>
                <a:cs typeface="Times New Roman"/>
              </a:rPr>
              <a:t>Развитие информационной инфраструктуры туризма. 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6496423" y="6418459"/>
            <a:ext cx="2483768" cy="439541"/>
          </a:xfrm>
        </p:spPr>
        <p:txBody>
          <a:bodyPr>
            <a:normAutofit/>
          </a:bodyPr>
          <a:lstStyle/>
          <a:p>
            <a:pPr algn="r"/>
            <a:r>
              <a:rPr lang="ru-RU" sz="900" b="1" dirty="0" smtClean="0">
                <a:latin typeface="Thonburi"/>
                <a:cs typeface="Thonburi"/>
              </a:rPr>
              <a:t>Туристско-рекреационный кластер </a:t>
            </a:r>
            <a:br>
              <a:rPr lang="ru-RU" sz="900" b="1" dirty="0" smtClean="0">
                <a:latin typeface="Thonburi"/>
                <a:cs typeface="Thonburi"/>
              </a:rPr>
            </a:br>
            <a:r>
              <a:rPr lang="ru-RU" sz="900" b="1" dirty="0" smtClean="0">
                <a:solidFill>
                  <a:srgbClr val="C00000"/>
                </a:solidFill>
                <a:latin typeface="Thonburi"/>
                <a:cs typeface="Thonburi"/>
              </a:rPr>
              <a:t>МУЗЕЙ СССР </a:t>
            </a:r>
            <a:r>
              <a:rPr lang="ru-RU" sz="900" b="1" dirty="0" smtClean="0">
                <a:latin typeface="Thonburi"/>
                <a:cs typeface="Thonburi"/>
              </a:rPr>
              <a:t>в г. Ульяновске</a:t>
            </a:r>
            <a:endParaRPr lang="ru-RU" sz="900" b="1" dirty="0">
              <a:latin typeface="Thonburi"/>
              <a:cs typeface="Thonburi"/>
            </a:endParaRPr>
          </a:p>
        </p:txBody>
      </p:sp>
    </p:spTree>
    <p:extLst>
      <p:ext uri="{BB962C8B-B14F-4D97-AF65-F5344CB8AC3E}">
        <p14:creationId xmlns:p14="http://schemas.microsoft.com/office/powerpoint/2010/main" val="3046703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446</Words>
  <Application>Microsoft Macintosh PowerPoint</Application>
  <PresentationFormat>On-screen Show (4:3)</PresentationFormat>
  <Paragraphs>88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Туристско-рекреационный кластер  МУЗЕЙ СССР в г. Ульяновске</vt:lpstr>
      <vt:lpstr>PowerPoint Presentation</vt:lpstr>
      <vt:lpstr>Туристско-рекреационный кластер  МУЗЕЙ СССР в г. Ульяновске</vt:lpstr>
      <vt:lpstr>Туристско-рекреационный кластер  МУЗЕЙ СССР в г. Ульяновске</vt:lpstr>
      <vt:lpstr>Туристско-рекреационный кластер  МУЗЕЙ СССР в г. Ульяновске</vt:lpstr>
      <vt:lpstr>Туристско-рекреационный кластер  МУЗЕЙ СССР в г. Ульяновске</vt:lpstr>
      <vt:lpstr>PowerPoint Presentation</vt:lpstr>
      <vt:lpstr>Туристско-рекреационный кластер  МУЗЕЙ СССР в г. Ульяновске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Elizaveta</dc:creator>
  <cp:lastModifiedBy>Elizaveta</cp:lastModifiedBy>
  <cp:revision>45</cp:revision>
  <dcterms:created xsi:type="dcterms:W3CDTF">2016-01-27T11:01:35Z</dcterms:created>
  <dcterms:modified xsi:type="dcterms:W3CDTF">2016-02-27T09:33:12Z</dcterms:modified>
</cp:coreProperties>
</file>